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1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4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5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2675-50F3-4A8B-BC5E-6406B7420A7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</a:t>
            </a:r>
            <a:r>
              <a:rPr lang="en-US" smtClean="0"/>
              <a:t>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r>
              <a:rPr lang="en-US" dirty="0" smtClean="0"/>
              <a:t>Taken from notes by Dr. Neil Moore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last variation on range:   We can count by steps bigger than 1, only considering every </a:t>
            </a:r>
            <a:r>
              <a:rPr lang="en-US" i="1" dirty="0" smtClean="0"/>
              <a:t>nth</a:t>
            </a:r>
            <a:r>
              <a:rPr lang="en-US" dirty="0" smtClean="0"/>
              <a:t> number: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stop, step)</a:t>
            </a:r>
          </a:p>
          <a:p>
            <a:pPr lvl="1"/>
            <a:r>
              <a:rPr lang="en-US" dirty="0" smtClean="0"/>
              <a:t>Instead of adding 1 in each iteration, adds </a:t>
            </a:r>
            <a:r>
              <a:rPr lang="en-US" i="1" dirty="0" smtClean="0"/>
              <a:t>step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first number is still start</a:t>
            </a:r>
          </a:p>
          <a:p>
            <a:pPr lvl="1"/>
            <a:r>
              <a:rPr lang="en-US" dirty="0" smtClean="0"/>
              <a:t>The next number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step</a:t>
            </a:r>
            <a:r>
              <a:rPr lang="en-US" dirty="0" smtClean="0"/>
              <a:t>, then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+ 2*step, …</a:t>
            </a:r>
          </a:p>
        </p:txBody>
      </p:sp>
    </p:spTree>
    <p:extLst>
      <p:ext uri="{BB962C8B-B14F-4D97-AF65-F5344CB8AC3E}">
        <p14:creationId xmlns:p14="http://schemas.microsoft.com/office/powerpoint/2010/main" val="4800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will this do?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range(10, 25, 5):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lvl="1"/>
            <a:r>
              <a:rPr lang="en-US" dirty="0" smtClean="0"/>
              <a:t>Prints: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lvl="1"/>
            <a:r>
              <a:rPr lang="en-US" dirty="0" smtClean="0"/>
              <a:t>Does not include 25, the stop number is still exclusive.</a:t>
            </a:r>
          </a:p>
          <a:p>
            <a:r>
              <a:rPr lang="en-US" dirty="0" smtClean="0"/>
              <a:t>What about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range(10, 2) </a:t>
            </a:r>
            <a:r>
              <a:rPr lang="en-US" dirty="0" smtClean="0"/>
              <a:t>?  </a:t>
            </a:r>
            <a:r>
              <a:rPr lang="en-US" dirty="0" smtClean="0">
                <a:solidFill>
                  <a:srgbClr val="FF0000"/>
                </a:solidFill>
              </a:rPr>
              <a:t># common error!</a:t>
            </a:r>
          </a:p>
          <a:p>
            <a:pPr lvl="1"/>
            <a:r>
              <a:rPr lang="en-US" dirty="0" smtClean="0"/>
              <a:t>Since there are only two arguments, it means start at 10 and stop at 2, </a:t>
            </a:r>
            <a:r>
              <a:rPr lang="en-US" dirty="0" smtClean="0">
                <a:solidFill>
                  <a:srgbClr val="FF0000"/>
                </a:solidFill>
              </a:rPr>
              <a:t>NOT start at 0, stop at 10 and step 2!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4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backwards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count down by providing a negative step.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0, -1):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print(“Counting down:”, i)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print(“Lift off!”)</a:t>
            </a:r>
          </a:p>
          <a:p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Counting down: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Lift off!</a:t>
            </a:r>
          </a:p>
          <a:p>
            <a:r>
              <a:rPr lang="en-US" dirty="0" smtClean="0"/>
              <a:t>The stop number is still exclusive (not included)!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5, -1)</a:t>
            </a:r>
            <a:r>
              <a:rPr lang="en-US" dirty="0" smtClean="0"/>
              <a:t> is an empty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we have a collection of measurements in a list and we want to find their average:  add them all up and divide by the number of measurements:</a:t>
            </a:r>
          </a:p>
          <a:p>
            <a:pPr marL="0" indent="0">
              <a:buNone/>
            </a:pPr>
            <a:r>
              <a:rPr lang="en-US" dirty="0" smtClean="0"/>
              <a:t>  temperatures = [67.0, 69.2, 55.3, 71.2, 65.4]</a:t>
            </a:r>
          </a:p>
          <a:p>
            <a:r>
              <a:rPr lang="en-US" dirty="0" smtClean="0"/>
              <a:t>We can get the number of measurements by a function called len:  len(temperatures)</a:t>
            </a:r>
          </a:p>
          <a:p>
            <a:r>
              <a:rPr lang="en-US" dirty="0" smtClean="0"/>
              <a:t>For the sum, we need some kind of a loop</a:t>
            </a:r>
          </a:p>
          <a:p>
            <a:pPr marL="457200" lvl="1" indent="0">
              <a:buNone/>
            </a:pPr>
            <a:r>
              <a:rPr lang="en-US" dirty="0" smtClean="0"/>
              <a:t>for temp in temperatures:</a:t>
            </a:r>
          </a:p>
          <a:p>
            <a:r>
              <a:rPr lang="en-US" dirty="0" smtClean="0"/>
              <a:t>We need to add another number in each iteration</a:t>
            </a:r>
          </a:p>
          <a:p>
            <a:r>
              <a:rPr lang="en-US" dirty="0" smtClean="0"/>
              <a:t>We need a variable to keep track of the sum</a:t>
            </a:r>
          </a:p>
          <a:p>
            <a:pPr lvl="1"/>
            <a:r>
              <a:rPr lang="en-US" dirty="0" smtClean="0"/>
              <a:t>We call such a variable an </a:t>
            </a:r>
            <a:r>
              <a:rPr lang="en-US" b="1" dirty="0" smtClean="0"/>
              <a:t>accumulator</a:t>
            </a:r>
            <a:endParaRPr lang="en-US" dirty="0" smtClean="0"/>
          </a:p>
          <a:p>
            <a:r>
              <a:rPr lang="en-US" dirty="0" smtClean="0"/>
              <a:t>Accumulators are NOT new syntax</a:t>
            </a:r>
          </a:p>
          <a:p>
            <a:pPr lvl="1"/>
            <a:r>
              <a:rPr lang="en-US" dirty="0" smtClean="0"/>
              <a:t>Just a new way of using assignment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logical </a:t>
            </a:r>
            <a:r>
              <a:rPr lang="en-US" dirty="0" smtClean="0"/>
              <a:t>concept, used in most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4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general pattern of accumulators:</a:t>
            </a:r>
          </a:p>
          <a:p>
            <a:r>
              <a:rPr lang="en-US" dirty="0" smtClean="0"/>
              <a:t>Make an accumulator variable to hold the “total”</a:t>
            </a:r>
          </a:p>
          <a:p>
            <a:pPr lvl="1"/>
            <a:r>
              <a:rPr lang="en-US" dirty="0" smtClean="0"/>
              <a:t>Like the display on a calculator</a:t>
            </a:r>
          </a:p>
          <a:p>
            <a:r>
              <a:rPr lang="en-US" dirty="0" smtClean="0"/>
              <a:t>Before the loop starts, </a:t>
            </a:r>
            <a:r>
              <a:rPr lang="en-US" b="1" dirty="0" smtClean="0"/>
              <a:t>initialize</a:t>
            </a:r>
            <a:r>
              <a:rPr lang="en-US" dirty="0" smtClean="0"/>
              <a:t> the accumulator to a known value</a:t>
            </a:r>
          </a:p>
          <a:p>
            <a:pPr lvl="1"/>
            <a:r>
              <a:rPr lang="en-US" dirty="0" smtClean="0"/>
              <a:t>Like clearing out the calculator first</a:t>
            </a:r>
          </a:p>
          <a:p>
            <a:pPr lvl="1"/>
            <a:r>
              <a:rPr lang="en-US" dirty="0" smtClean="0"/>
              <a:t>If we are calculating a sum, start at 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otal = 0</a:t>
            </a:r>
          </a:p>
          <a:p>
            <a:pPr lvl="2"/>
            <a:r>
              <a:rPr lang="en-US" dirty="0" smtClean="0"/>
              <a:t>0 is the </a:t>
            </a:r>
            <a:r>
              <a:rPr lang="en-US" b="1" dirty="0" smtClean="0"/>
              <a:t>identity</a:t>
            </a:r>
            <a:r>
              <a:rPr lang="en-US" dirty="0" smtClean="0"/>
              <a:t> for addition: adding 0 to a number doesn’t change it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Inside the loop, use assignment to update the accumulator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temp in temperatures: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total = total + temp</a:t>
            </a:r>
          </a:p>
          <a:p>
            <a:pPr lvl="1"/>
            <a:r>
              <a:rPr lang="en-US" dirty="0" smtClean="0"/>
              <a:t>Or use augmented assignment: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+= temp</a:t>
            </a:r>
          </a:p>
          <a:p>
            <a:r>
              <a:rPr lang="en-US" dirty="0" smtClean="0"/>
              <a:t>What if we don’t initialize total first?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NameError:  name ‘total’ is not defined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Accumulators can be used for more than just adding bunches of numbers.</a:t>
            </a:r>
          </a:p>
          <a:p>
            <a:r>
              <a:rPr lang="en-US" dirty="0" smtClean="0"/>
              <a:t>Choose the initial value carefully so it doesn’t change the result</a:t>
            </a:r>
          </a:p>
          <a:p>
            <a:r>
              <a:rPr lang="en-US" b="1" dirty="0" smtClean="0"/>
              <a:t>Factorial:</a:t>
            </a:r>
            <a:r>
              <a:rPr lang="en-US" dirty="0" smtClean="0"/>
              <a:t>  1, 2 = (1 x 2), 6 = (1 x 2 x 3), …</a:t>
            </a:r>
          </a:p>
          <a:p>
            <a:pPr lvl="1"/>
            <a:r>
              <a:rPr lang="en-US" dirty="0" smtClean="0"/>
              <a:t>Inside the loop we will multiply the accumulator</a:t>
            </a:r>
          </a:p>
          <a:p>
            <a:pPr lvl="1"/>
            <a:r>
              <a:rPr lang="en-US" dirty="0" smtClean="0"/>
              <a:t>If we started the accumulator at zero, we’d never get anything but zero!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The multiplicative identity is 1, use that.</a:t>
            </a:r>
          </a:p>
          <a:p>
            <a:pPr marL="914400" lvl="2" indent="0">
              <a:buNone/>
            </a:pPr>
            <a:r>
              <a:rPr lang="en-US" dirty="0" smtClean="0"/>
              <a:t>factorial = 1</a:t>
            </a:r>
          </a:p>
          <a:p>
            <a:pPr marL="914400" lvl="2" indent="0">
              <a:buNone/>
            </a:pPr>
            <a:r>
              <a:rPr lang="en-US" dirty="0" smtClean="0"/>
              <a:t>for I in range (1, max + 1):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factorial *= i</a:t>
            </a:r>
          </a:p>
          <a:p>
            <a:pPr lvl="1"/>
            <a:r>
              <a:rPr lang="en-US" dirty="0" smtClean="0"/>
              <a:t>Counting: how many times does something happen?</a:t>
            </a:r>
          </a:p>
          <a:p>
            <a:pPr lvl="2"/>
            <a:r>
              <a:rPr lang="en-US" dirty="0" smtClean="0"/>
              <a:t>Just like sum: initialize with zero.</a:t>
            </a:r>
          </a:p>
          <a:p>
            <a:pPr lvl="2"/>
            <a:r>
              <a:rPr lang="en-US" dirty="0" smtClean="0"/>
              <a:t>Instead of adding </a:t>
            </a:r>
            <a:r>
              <a:rPr lang="en-US" i="1" dirty="0" smtClean="0"/>
              <a:t>I</a:t>
            </a:r>
            <a:r>
              <a:rPr lang="en-US" dirty="0" smtClean="0"/>
              <a:t>, just add 1.</a:t>
            </a:r>
          </a:p>
          <a:p>
            <a:pPr marL="1828800" lvl="4" indent="0">
              <a:buNone/>
            </a:pPr>
            <a:r>
              <a:rPr lang="en-US" dirty="0" err="1" smtClean="0"/>
              <a:t>numoff</a:t>
            </a:r>
            <a:r>
              <a:rPr lang="en-US" dirty="0" smtClean="0"/>
              <a:t> = 0</a:t>
            </a:r>
          </a:p>
          <a:p>
            <a:pPr marL="1828800" lvl="4" indent="0">
              <a:buNone/>
            </a:pPr>
            <a:r>
              <a:rPr lang="en-US" dirty="0" smtClean="0"/>
              <a:t>for i in range(1, 100, 2)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  <a:r>
              <a:rPr lang="en-US" dirty="0" err="1" smtClean="0"/>
              <a:t>numodd</a:t>
            </a:r>
            <a:r>
              <a:rPr lang="en-US" dirty="0" smtClean="0"/>
              <a:t> += 1</a:t>
            </a:r>
          </a:p>
          <a:p>
            <a:pPr lvl="2"/>
            <a:r>
              <a:rPr lang="en-US" dirty="0" smtClean="0"/>
              <a:t>We call an accumulator like this a </a:t>
            </a:r>
            <a:r>
              <a:rPr lang="en-US" b="1" dirty="0" smtClean="0"/>
              <a:t>counter.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9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</a:p>
          <a:p>
            <a:pPr lvl="1"/>
            <a:r>
              <a:rPr lang="en-US" dirty="0" smtClean="0"/>
              <a:t>Our accumulator will be a string</a:t>
            </a:r>
          </a:p>
          <a:p>
            <a:pPr lvl="1"/>
            <a:r>
              <a:rPr lang="en-US" dirty="0" smtClean="0"/>
              <a:t>We’ll loop over the characters of the input string</a:t>
            </a:r>
          </a:p>
          <a:p>
            <a:pPr lvl="1"/>
            <a:r>
              <a:rPr lang="en-US" dirty="0" smtClean="0"/>
              <a:t>Concatenate each new character to the </a:t>
            </a:r>
            <a:r>
              <a:rPr lang="en-US" i="1" dirty="0" smtClean="0"/>
              <a:t>beginning</a:t>
            </a:r>
            <a:r>
              <a:rPr lang="en-US" dirty="0" smtClean="0"/>
              <a:t> of the accumulator string</a:t>
            </a:r>
          </a:p>
          <a:p>
            <a:pPr lvl="2"/>
            <a:r>
              <a:rPr lang="en-US" dirty="0" smtClean="0"/>
              <a:t>What is the identity element for concatenation?</a:t>
            </a:r>
          </a:p>
          <a:p>
            <a:pPr lvl="2"/>
            <a:r>
              <a:rPr lang="en-US" dirty="0" smtClean="0"/>
              <a:t>(That is, what can you concatenate with, without changing the original string?)</a:t>
            </a:r>
          </a:p>
          <a:p>
            <a:pPr lvl="2"/>
            <a:r>
              <a:rPr lang="en-US" dirty="0" smtClean="0"/>
              <a:t>The empty string!</a:t>
            </a:r>
          </a:p>
        </p:txBody>
      </p:sp>
    </p:spTree>
    <p:extLst>
      <p:ext uri="{BB962C8B-B14F-4D97-AF65-F5344CB8AC3E}">
        <p14:creationId xmlns:p14="http://schemas.microsoft.com/office/powerpoint/2010/main" val="270578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input(“enter a string:  “)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reversed = “”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reversed = char + reversed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,”backwards is”, reversed)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 reverse.py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1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if we wanted to play four rounds of a game?</a:t>
            </a:r>
          </a:p>
          <a:p>
            <a:pPr lvl="1"/>
            <a:r>
              <a:rPr lang="en-US" dirty="0" smtClean="0"/>
              <a:t>We could write code to play one round, but </a:t>
            </a:r>
          </a:p>
          <a:p>
            <a:pPr lvl="1"/>
            <a:r>
              <a:rPr lang="en-US" dirty="0" smtClean="0"/>
              <a:t>We need to do that four times each</a:t>
            </a:r>
          </a:p>
          <a:p>
            <a:pPr lvl="2"/>
            <a:r>
              <a:rPr lang="en-US" dirty="0" smtClean="0"/>
              <a:t>with different inputs and results each time.</a:t>
            </a:r>
          </a:p>
          <a:p>
            <a:pPr lvl="1"/>
            <a:r>
              <a:rPr lang="en-US" dirty="0" smtClean="0"/>
              <a:t>Do we need to copy-and-paste the code 4 times?</a:t>
            </a:r>
          </a:p>
        </p:txBody>
      </p:sp>
    </p:spTree>
    <p:extLst>
      <p:ext uri="{BB962C8B-B14F-4D97-AF65-F5344CB8AC3E}">
        <p14:creationId xmlns:p14="http://schemas.microsoft.com/office/powerpoint/2010/main" val="17978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Previous-current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a loop needs two items from a sequence at one time</a:t>
            </a:r>
          </a:p>
          <a:p>
            <a:r>
              <a:rPr lang="en-US" sz="3400" dirty="0" smtClean="0"/>
              <a:t>Drawing lines (needs 2 points at once), computing distances</a:t>
            </a:r>
          </a:p>
          <a:p>
            <a:r>
              <a:rPr lang="en-US" sz="3400" dirty="0" smtClean="0"/>
              <a:t>Or to see if user input has changed</a:t>
            </a:r>
          </a:p>
          <a:p>
            <a:r>
              <a:rPr lang="en-US" sz="3400" dirty="0" smtClean="0"/>
              <a:t>We can save the “previous” item in a variable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/>
              <a:t>Initialize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/>
              <a:t>Loop: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dirty="0" smtClean="0"/>
              <a:t>= the new item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smtClean="0"/>
              <a:t>Do something with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and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rev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/>
            <a:r>
              <a:rPr lang="en-US" sz="3400" dirty="0" smtClean="0"/>
              <a:t>In the first iteration,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is the initial value</a:t>
            </a:r>
          </a:p>
          <a:p>
            <a:pPr marL="514350" indent="-457200"/>
            <a:r>
              <a:rPr lang="en-US" sz="3400" dirty="0" smtClean="0"/>
              <a:t>On following iterations,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is the value from the preceding iteration</a:t>
            </a:r>
          </a:p>
        </p:txBody>
      </p:sp>
    </p:spTree>
    <p:extLst>
      <p:ext uri="{BB962C8B-B14F-4D97-AF65-F5344CB8AC3E}">
        <p14:creationId xmlns:p14="http://schemas.microsoft.com/office/powerpoint/2010/main" val="46558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Code with loops, several variables, etc. can get complicated</a:t>
            </a:r>
          </a:p>
          <a:p>
            <a:r>
              <a:rPr lang="en-US" dirty="0" smtClean="0"/>
              <a:t>It’s good to know what it will do before running it</a:t>
            </a:r>
          </a:p>
          <a:p>
            <a:pPr lvl="1"/>
            <a:r>
              <a:rPr lang="en-US" dirty="0" smtClean="0"/>
              <a:t>Trial and error is good for practice and experimentation</a:t>
            </a:r>
          </a:p>
          <a:p>
            <a:pPr lvl="1"/>
            <a:r>
              <a:rPr lang="en-US" dirty="0" smtClean="0"/>
              <a:t>Not so good for making working, bug-free code</a:t>
            </a:r>
          </a:p>
          <a:p>
            <a:r>
              <a:rPr lang="en-US" dirty="0" smtClean="0"/>
              <a:t>We’ll learn several debugging techniques in class</a:t>
            </a:r>
          </a:p>
          <a:p>
            <a:pPr lvl="1"/>
            <a:r>
              <a:rPr lang="en-US" dirty="0" smtClean="0"/>
              <a:t>One of the simplest and most useful is </a:t>
            </a:r>
            <a:r>
              <a:rPr lang="en-US" b="1" dirty="0" smtClean="0"/>
              <a:t>tracing</a:t>
            </a:r>
            <a:endParaRPr lang="en-US" dirty="0" smtClean="0"/>
          </a:p>
          <a:p>
            <a:pPr lvl="2"/>
            <a:r>
              <a:rPr lang="en-US" dirty="0" smtClean="0"/>
              <a:t>Also known as a “desk check”</a:t>
            </a:r>
          </a:p>
          <a:p>
            <a:pPr lvl="1"/>
            <a:r>
              <a:rPr lang="en-US" dirty="0" smtClean="0"/>
              <a:t>Run through code line-by-line, simulating its behavior</a:t>
            </a:r>
          </a:p>
          <a:p>
            <a:pPr lvl="1"/>
            <a:r>
              <a:rPr lang="en-US" dirty="0" smtClean="0"/>
              <a:t>Keep track of the variables (RAM) and output</a:t>
            </a:r>
          </a:p>
          <a:p>
            <a:pPr lvl="1"/>
            <a:r>
              <a:rPr lang="en-US" i="1" dirty="0" smtClean="0"/>
              <a:t>Pretend you are the interpreter</a:t>
            </a:r>
            <a:r>
              <a:rPr lang="en-US" dirty="0" smtClean="0"/>
              <a:t>  and you are NOT SMART!</a:t>
            </a:r>
            <a:endParaRPr lang="en-US" i="1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3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 data in ascending order?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prev</a:t>
            </a:r>
            <a:r>
              <a:rPr lang="en-US" dirty="0" smtClean="0"/>
              <a:t>/</a:t>
            </a:r>
            <a:r>
              <a:rPr lang="en-US" dirty="0" err="1" smtClean="0"/>
              <a:t>curr</a:t>
            </a:r>
            <a:r>
              <a:rPr lang="en-US" dirty="0" smtClean="0"/>
              <a:t> pattern</a:t>
            </a:r>
          </a:p>
          <a:p>
            <a:r>
              <a:rPr lang="en-US" smtClean="0"/>
              <a:t>You need </a:t>
            </a:r>
            <a:r>
              <a:rPr lang="en-US" dirty="0" smtClean="0"/>
              <a:t>to compare two pieces of data at a time</a:t>
            </a:r>
          </a:p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in_order</a:t>
            </a:r>
            <a:r>
              <a:rPr lang="en-US" sz="4000" dirty="0" smtClean="0"/>
              <a:t> = True</a:t>
            </a:r>
          </a:p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prev</a:t>
            </a:r>
            <a:r>
              <a:rPr lang="en-US" sz="4000" dirty="0" smtClean="0"/>
              <a:t> = </a:t>
            </a:r>
            <a:r>
              <a:rPr lang="en-US" sz="4000" dirty="0" err="1" smtClean="0"/>
              <a:t>int</a:t>
            </a:r>
            <a:r>
              <a:rPr lang="en-US" sz="4000" dirty="0" smtClean="0"/>
              <a:t>(input(“enter some data “))</a:t>
            </a:r>
          </a:p>
          <a:p>
            <a:pPr marL="0" indent="0">
              <a:buNone/>
            </a:pPr>
            <a:r>
              <a:rPr lang="en-US" sz="4000" dirty="0" smtClean="0"/>
              <a:t>    for </a:t>
            </a:r>
            <a:r>
              <a:rPr lang="en-US" sz="4000" dirty="0" err="1" smtClean="0"/>
              <a:t>i</a:t>
            </a:r>
            <a:r>
              <a:rPr lang="en-US" sz="4000" dirty="0" smtClean="0"/>
              <a:t> in range(5):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</a:t>
            </a:r>
            <a:r>
              <a:rPr lang="en-US" sz="4000" dirty="0" err="1" smtClean="0"/>
              <a:t>curr</a:t>
            </a:r>
            <a:r>
              <a:rPr lang="en-US" sz="4000" dirty="0" smtClean="0"/>
              <a:t> = </a:t>
            </a:r>
            <a:r>
              <a:rPr lang="en-US" sz="4000" dirty="0" err="1" smtClean="0"/>
              <a:t>int</a:t>
            </a:r>
            <a:r>
              <a:rPr lang="en-US" sz="4000" dirty="0" smtClean="0"/>
              <a:t>(input(“Enter some data “))</a:t>
            </a:r>
          </a:p>
          <a:p>
            <a:pPr marL="0" indent="0">
              <a:buNone/>
            </a:pPr>
            <a:r>
              <a:rPr lang="en-US" sz="4000" dirty="0" smtClean="0"/>
              <a:t>        if </a:t>
            </a:r>
            <a:r>
              <a:rPr lang="en-US" sz="4000" dirty="0" err="1" smtClean="0"/>
              <a:t>prev</a:t>
            </a:r>
            <a:r>
              <a:rPr lang="en-US" sz="4000" dirty="0" smtClean="0"/>
              <a:t> &gt; </a:t>
            </a:r>
            <a:r>
              <a:rPr lang="en-US" sz="4000" dirty="0" err="1" smtClean="0"/>
              <a:t>curr</a:t>
            </a:r>
            <a:r>
              <a:rPr lang="en-US" sz="4000" dirty="0" smtClean="0"/>
              <a:t>: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</a:t>
            </a:r>
            <a:r>
              <a:rPr lang="en-US" sz="4000" dirty="0" err="1" smtClean="0"/>
              <a:t>in_order</a:t>
            </a:r>
            <a:r>
              <a:rPr lang="en-US" sz="4000" dirty="0" smtClean="0"/>
              <a:t> = False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if </a:t>
            </a:r>
            <a:r>
              <a:rPr lang="en-US" sz="4000" dirty="0" err="1" smtClean="0"/>
              <a:t>in_order</a:t>
            </a:r>
            <a:r>
              <a:rPr lang="en-US" sz="4000" dirty="0" smtClean="0"/>
              <a:t>: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print(“all were in order”)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else: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print(“at least one pair was out of order”)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6544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a previous-current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prev</a:t>
            </a:r>
            <a:r>
              <a:rPr lang="en-US" sz="2400" dirty="0" smtClean="0"/>
              <a:t>  = get mouse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 i in range(2):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err="1" smtClean="0"/>
              <a:t>curr</a:t>
            </a:r>
            <a:r>
              <a:rPr lang="en-US" sz="2400" dirty="0" smtClean="0"/>
              <a:t> = get mouse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smtClean="0"/>
              <a:t>draw line from </a:t>
            </a:r>
            <a:r>
              <a:rPr lang="en-US" sz="2400" dirty="0" err="1" smtClean="0"/>
              <a:t>prev</a:t>
            </a:r>
            <a:r>
              <a:rPr lang="en-US" sz="2400" dirty="0" smtClean="0"/>
              <a:t> to </a:t>
            </a:r>
            <a:r>
              <a:rPr lang="en-US" sz="2400" dirty="0" err="1" smtClean="0"/>
              <a:t>curr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err="1" smtClean="0"/>
              <a:t>prev</a:t>
            </a:r>
            <a:r>
              <a:rPr lang="en-US" sz="2400" dirty="0" smtClean="0"/>
              <a:t> = </a:t>
            </a:r>
            <a:r>
              <a:rPr lang="en-US" sz="2400" dirty="0" err="1" smtClean="0"/>
              <a:t>curr</a:t>
            </a:r>
            <a:endParaRPr lang="en-US" sz="2400" dirty="0" smtClean="0"/>
          </a:p>
          <a:p>
            <a:pPr marL="40005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59252"/>
              </p:ext>
            </p:extLst>
          </p:nvPr>
        </p:nvGraphicFramePr>
        <p:xfrm>
          <a:off x="3962400" y="3352800"/>
          <a:ext cx="5105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98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98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</a:t>
                      </a:r>
                      <a:r>
                        <a:rPr lang="en-US" baseline="0" dirty="0" smtClean="0"/>
                        <a:t>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Do we need to copy-and-paste the code 4 times?</a:t>
            </a:r>
          </a:p>
          <a:p>
            <a:pPr lvl="2"/>
            <a:r>
              <a:rPr lang="en-US" dirty="0" smtClean="0"/>
              <a:t>No!</a:t>
            </a:r>
          </a:p>
          <a:p>
            <a:pPr lvl="2"/>
            <a:r>
              <a:rPr lang="en-US" b="1" dirty="0" smtClean="0"/>
              <a:t>Loops</a:t>
            </a:r>
            <a:r>
              <a:rPr lang="en-US" dirty="0" smtClean="0"/>
              <a:t> allow you to execute code multiple times.</a:t>
            </a:r>
          </a:p>
          <a:p>
            <a:pPr marL="914400" lvl="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dirty="0" smtClean="0"/>
              <a:t>with a variable that is different each time</a:t>
            </a:r>
          </a:p>
          <a:p>
            <a:pPr lvl="1"/>
            <a:r>
              <a:rPr lang="en-US" dirty="0" smtClean="0"/>
              <a:t>Two kinds of loops:  definite and indefinite</a:t>
            </a:r>
          </a:p>
          <a:p>
            <a:pPr lvl="2"/>
            <a:r>
              <a:rPr lang="en-US" b="1" dirty="0" smtClean="0"/>
              <a:t>Definite loops </a:t>
            </a:r>
            <a:r>
              <a:rPr lang="en-US" dirty="0" smtClean="0"/>
              <a:t>know in advance now many times to run</a:t>
            </a:r>
          </a:p>
          <a:p>
            <a:pPr lvl="2"/>
            <a:r>
              <a:rPr lang="en-US" b="1" dirty="0" smtClean="0"/>
              <a:t>Indefinite loops </a:t>
            </a:r>
            <a:r>
              <a:rPr lang="en-US" dirty="0" smtClean="0"/>
              <a:t>run until some condition is satisfied</a:t>
            </a:r>
          </a:p>
          <a:p>
            <a:pPr lvl="2"/>
            <a:r>
              <a:rPr lang="en-US" dirty="0" smtClean="0"/>
              <a:t>Today we’ll see how to write definite loops in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2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sequence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 smtClean="0"/>
              <a:t>Followed by a </a:t>
            </a:r>
            <a:r>
              <a:rPr lang="en-US" b="1" dirty="0" smtClean="0"/>
              <a:t>block</a:t>
            </a:r>
            <a:r>
              <a:rPr lang="en-US" dirty="0" smtClean="0"/>
              <a:t> (collection of indented lines) called the </a:t>
            </a:r>
            <a:r>
              <a:rPr lang="en-US" b="1" dirty="0" smtClean="0"/>
              <a:t>body.</a:t>
            </a:r>
          </a:p>
          <a:p>
            <a:pPr lvl="2"/>
            <a:r>
              <a:rPr lang="en-US" dirty="0" smtClean="0"/>
              <a:t>The body must be indented more than the “for” line!</a:t>
            </a:r>
          </a:p>
          <a:p>
            <a:pPr lvl="1"/>
            <a:r>
              <a:rPr lang="en-US" i="1" dirty="0" err="1"/>
              <a:t>v</a:t>
            </a:r>
            <a:r>
              <a:rPr lang="en-US" i="1" dirty="0" err="1" smtClean="0"/>
              <a:t>ar</a:t>
            </a:r>
            <a:r>
              <a:rPr lang="en-US" dirty="0" smtClean="0"/>
              <a:t> is an identifier (variable name)</a:t>
            </a:r>
          </a:p>
          <a:p>
            <a:r>
              <a:rPr lang="en-US" dirty="0" smtClean="0"/>
              <a:t>Semantics; Execute the body once for each item in the sequence</a:t>
            </a:r>
          </a:p>
          <a:p>
            <a:pPr lvl="1"/>
            <a:r>
              <a:rPr lang="en-US" dirty="0" smtClean="0"/>
              <a:t>Each time, the variable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/>
              <a:t> will have the value of that item</a:t>
            </a:r>
          </a:p>
          <a:p>
            <a:pPr lvl="1"/>
            <a:r>
              <a:rPr lang="en-US" dirty="0" smtClean="0"/>
              <a:t>Each run of the body is called an </a:t>
            </a:r>
            <a:r>
              <a:rPr lang="en-US" b="1" dirty="0" smtClean="0"/>
              <a:t>iteration.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5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very simple for loop: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color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[‘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red’, ‘green’, ‘blue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’]: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print(color, “is a primary color.”)</a:t>
            </a:r>
          </a:p>
          <a:p>
            <a:r>
              <a:rPr lang="en-US" dirty="0" smtClean="0"/>
              <a:t>We give a </a:t>
            </a:r>
            <a:r>
              <a:rPr lang="en-US" dirty="0" smtClean="0"/>
              <a:t>list </a:t>
            </a:r>
            <a:r>
              <a:rPr lang="en-US" dirty="0" smtClean="0"/>
              <a:t>in square </a:t>
            </a:r>
            <a:r>
              <a:rPr lang="en-US" dirty="0" smtClean="0"/>
              <a:t>brackets for the sequence</a:t>
            </a:r>
            <a:endParaRPr lang="en-US" dirty="0" smtClean="0"/>
          </a:p>
          <a:p>
            <a:r>
              <a:rPr lang="en-US" dirty="0" smtClean="0"/>
              <a:t>When executed, it does: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	</a:t>
            </a:r>
            <a:r>
              <a:rPr lang="en-US" sz="2600" dirty="0" smtClean="0"/>
              <a:t>Iteration 1: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red is a primary color</a:t>
            </a:r>
          </a:p>
          <a:p>
            <a:pPr marL="0" indent="0">
              <a:buNone/>
            </a:pPr>
            <a:r>
              <a:rPr lang="en-US" sz="3000" dirty="0" smtClean="0"/>
              <a:t>    	</a:t>
            </a:r>
            <a:r>
              <a:rPr lang="en-US" sz="2600" dirty="0" smtClean="0"/>
              <a:t>Iteration 2: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green is a primary color</a:t>
            </a:r>
          </a:p>
          <a:p>
            <a:pPr marL="0" indent="0">
              <a:buNone/>
            </a:pPr>
            <a:r>
              <a:rPr lang="en-US" sz="2600" dirty="0" smtClean="0"/>
              <a:t>    	Iteration 3: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 is a primary color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kinds of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Strings can be used as sequences.  Each iteration of the loop operates on a single character: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print(char)</a:t>
            </a:r>
          </a:p>
          <a:p>
            <a:pPr marL="0" indent="0">
              <a:buNone/>
            </a:pPr>
            <a:r>
              <a:rPr lang="en-US" dirty="0" smtClean="0"/>
              <a:t>Prints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One of the most common, and most useful, kinds of sequences 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is a numeric range.  In Python, you create numeric ranges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 function.  It always creates integers. There are three ways to call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ange(3)</a:t>
            </a:r>
            <a:r>
              <a:rPr lang="en-US" dirty="0" smtClean="0"/>
              <a:t>:  counts from 0 up to 2</a:t>
            </a:r>
          </a:p>
          <a:p>
            <a:pPr lvl="1"/>
            <a:r>
              <a:rPr lang="en-US" dirty="0" smtClean="0"/>
              <a:t>Computer scientists usually count from zero, not one</a:t>
            </a:r>
          </a:p>
          <a:p>
            <a:pPr lvl="1"/>
            <a:r>
              <a:rPr lang="en-US" dirty="0" smtClean="0"/>
              <a:t>Goes up to but </a:t>
            </a:r>
            <a:r>
              <a:rPr lang="en-US" i="1" dirty="0" smtClean="0"/>
              <a:t>not including</a:t>
            </a:r>
            <a:r>
              <a:rPr lang="en-US" dirty="0" smtClean="0"/>
              <a:t> the final number  (just like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randrange</a:t>
            </a:r>
            <a:r>
              <a:rPr lang="en-US" dirty="0" smtClean="0"/>
              <a:t>!)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print(i, “squared is”, i**2)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squared is 0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1 squared is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 squared is 2</a:t>
            </a:r>
          </a:p>
          <a:p>
            <a:pPr lvl="1"/>
            <a:r>
              <a:rPr lang="en-US" dirty="0" smtClean="0"/>
              <a:t>Note the loop ran 3 times (for i = 0, 1, and 2)</a:t>
            </a:r>
          </a:p>
          <a:p>
            <a:pPr lvl="2"/>
            <a:r>
              <a:rPr lang="en-US" sz="2900" dirty="0" smtClean="0"/>
              <a:t>Don’t make a fencepost error!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83116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We can also tell range to start at a different number: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stop)</a:t>
            </a:r>
          </a:p>
          <a:p>
            <a:pPr lvl="1"/>
            <a:r>
              <a:rPr lang="en-US" dirty="0" smtClean="0"/>
              <a:t>Produces a sequence of integers from start to stop </a:t>
            </a:r>
          </a:p>
          <a:p>
            <a:pPr lvl="1"/>
            <a:r>
              <a:rPr lang="en-US" dirty="0" smtClean="0"/>
              <a:t>Includes the start number (inclusive), does NOT include the stop number (exclusive)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6):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5</a:t>
            </a:r>
          </a:p>
          <a:p>
            <a:pPr lvl="1"/>
            <a:r>
              <a:rPr lang="en-US" dirty="0" smtClean="0"/>
              <a:t>Runs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 – start) </a:t>
            </a:r>
            <a:r>
              <a:rPr lang="en-US" dirty="0" smtClean="0"/>
              <a:t>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on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wrote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1)?</a:t>
            </a:r>
          </a:p>
          <a:p>
            <a:pPr lvl="1"/>
            <a:r>
              <a:rPr lang="en-US" dirty="0" smtClean="0"/>
              <a:t>It gives an empty sequence: stops before getting to 1</a:t>
            </a:r>
          </a:p>
          <a:p>
            <a:pPr lvl="1"/>
            <a:r>
              <a:rPr lang="en-US" dirty="0" smtClean="0"/>
              <a:t>The loop won’t run at all! </a:t>
            </a:r>
            <a:r>
              <a:rPr lang="en-US" b="1" dirty="0" smtClean="0"/>
              <a:t>Loops can run for 0 iterations!</a:t>
            </a:r>
            <a:endParaRPr lang="en-US" dirty="0" smtClean="0"/>
          </a:p>
          <a:p>
            <a:pPr lvl="1"/>
            <a:r>
              <a:rPr lang="en-US" dirty="0" smtClean="0"/>
              <a:t>Similarly,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range(5, 1) </a:t>
            </a:r>
            <a:r>
              <a:rPr lang="en-US" dirty="0" smtClean="0"/>
              <a:t>is an empty sequence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range(5, 1):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print(i)</a:t>
            </a:r>
          </a:p>
          <a:p>
            <a:pPr lvl="2"/>
            <a:r>
              <a:rPr lang="en-US" dirty="0" smtClean="0"/>
              <a:t>The body never executes (is </a:t>
            </a:r>
            <a:r>
              <a:rPr lang="en-US" b="1" dirty="0" smtClean="0"/>
              <a:t>dead code</a:t>
            </a:r>
            <a:r>
              <a:rPr lang="en-US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4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1259</Words>
  <Application>Microsoft Office PowerPoint</Application>
  <PresentationFormat>On-screen Show (4:3)</PresentationFormat>
  <Paragraphs>256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Office Theme</vt:lpstr>
      <vt:lpstr>CS 115 Lecture</vt:lpstr>
      <vt:lpstr>Repeating yourself</vt:lpstr>
      <vt:lpstr>Repeating yourself</vt:lpstr>
      <vt:lpstr>The for loop</vt:lpstr>
      <vt:lpstr>The for loop</vt:lpstr>
      <vt:lpstr>Other kinds of sequences</vt:lpstr>
      <vt:lpstr>Numeric ranges</vt:lpstr>
      <vt:lpstr>Range variations</vt:lpstr>
      <vt:lpstr>Variations on range</vt:lpstr>
      <vt:lpstr>Counting with steps</vt:lpstr>
      <vt:lpstr>Counting with steps</vt:lpstr>
      <vt:lpstr>Counting backwards</vt:lpstr>
      <vt:lpstr>Finding an average</vt:lpstr>
      <vt:lpstr>Accumulators</vt:lpstr>
      <vt:lpstr>Accumulators</vt:lpstr>
      <vt:lpstr>Accumulators</vt:lpstr>
      <vt:lpstr>Accumulators</vt:lpstr>
      <vt:lpstr>More accumulators</vt:lpstr>
      <vt:lpstr>Reversing a string</vt:lpstr>
      <vt:lpstr>Previous-current loop</vt:lpstr>
      <vt:lpstr>Tracing code</vt:lpstr>
      <vt:lpstr>Are the data in ascending order?</vt:lpstr>
      <vt:lpstr>Tracing a previous-current loop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10</dc:title>
  <dc:creator>Debby</dc:creator>
  <cp:lastModifiedBy>Debby</cp:lastModifiedBy>
  <cp:revision>55</cp:revision>
  <dcterms:created xsi:type="dcterms:W3CDTF">2016-02-23T03:52:00Z</dcterms:created>
  <dcterms:modified xsi:type="dcterms:W3CDTF">2019-10-02T20:10:27Z</dcterms:modified>
</cp:coreProperties>
</file>